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578" r:id="rId2"/>
    <p:sldId id="527" r:id="rId3"/>
    <p:sldId id="571" r:id="rId4"/>
    <p:sldId id="573" r:id="rId5"/>
    <p:sldId id="572" r:id="rId6"/>
    <p:sldId id="574" r:id="rId7"/>
    <p:sldId id="575" r:id="rId8"/>
    <p:sldId id="576" r:id="rId9"/>
    <p:sldId id="577" r:id="rId10"/>
    <p:sldId id="556" r:id="rId11"/>
    <p:sldId id="557" r:id="rId12"/>
    <p:sldId id="559" r:id="rId13"/>
    <p:sldId id="560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39" r:id="rId23"/>
    <p:sldId id="540" r:id="rId24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9617" autoAdjust="0"/>
  </p:normalViewPr>
  <p:slideViewPr>
    <p:cSldViewPr>
      <p:cViewPr varScale="1">
        <p:scale>
          <a:sx n="114" d="100"/>
          <a:sy n="114" d="100"/>
        </p:scale>
        <p:origin x="123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3E273-0CE1-AD4F-B81F-F81D2A2BA531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FD62C-F847-E545-9D57-0E66288A70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77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26825-91A5-45BD-8B4A-81EB2E03FD2D}" type="datetimeFigureOut">
              <a:rPr lang="pt-PT" smtClean="0"/>
              <a:t>06/08/2020</a:t>
            </a:fld>
            <a:endParaRPr lang="pt-P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40E1A-7468-49E0-AF21-393B1BAA03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8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FB46A-6870-41A4-ADD9-ABFAF85FC9E1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358D-3C4B-49BF-B580-DE9D23BA0DC9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040D6-1DA0-4411-9AA8-8DC026DC3CC4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051F-0C29-443B-BA54-1C81C40D7888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C40B-267A-4982-9973-FBE45A692844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4FE7-73D6-4E08-BC59-B01E604E3BC4}" type="datetime1">
              <a:rPr lang="pt-PT" smtClean="0"/>
              <a:t>06/08/2020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E5FA-DB72-42C8-87A4-17D2A7E8946A}" type="datetime1">
              <a:rPr lang="pt-PT" smtClean="0"/>
              <a:t>06/08/2020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D56BC-FAEE-440F-916B-6432D6DE511C}" type="datetime1">
              <a:rPr lang="pt-PT" smtClean="0"/>
              <a:t>06/08/2020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3FB6-E03A-4615-BF7F-38ACEDB980D4}" type="datetime1">
              <a:rPr lang="pt-PT" smtClean="0"/>
              <a:t>06/08/2020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3D759-E68E-4443-8928-31A53FBA2902}" type="datetime1">
              <a:rPr lang="pt-PT" smtClean="0"/>
              <a:t>06/08/2020</a:t>
            </a:fld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B2BFFF2-ADD1-4E5D-8472-07789A72C430}" type="slidenum">
              <a:rPr lang="pt-PT" smtClean="0"/>
              <a:t>‹nº›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88EEEFF-6D5F-48DF-83DF-824FAFA0A88F}" type="datetime1">
              <a:rPr lang="pt-PT" smtClean="0"/>
              <a:t>06/08/2020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905000"/>
            <a:ext cx="8229600" cy="2593975"/>
          </a:xfrm>
        </p:spPr>
        <p:txBody>
          <a:bodyPr/>
          <a:lstStyle/>
          <a:p>
            <a:r>
              <a:rPr lang="pt-BR" dirty="0"/>
              <a:t>AMC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4572000"/>
            <a:ext cx="7147560" cy="1066800"/>
          </a:xfrm>
        </p:spPr>
        <p:txBody>
          <a:bodyPr>
            <a:normAutofit/>
          </a:bodyPr>
          <a:lstStyle/>
          <a:p>
            <a:r>
              <a:rPr lang="pt-BR" sz="2800" dirty="0"/>
              <a:t>História do Computador</a:t>
            </a:r>
            <a:endParaRPr lang="en-US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</a:t>
            </a:fld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CFFE7-072A-46E0-B56F-1C90EB168A79}" type="datetime1">
              <a:rPr lang="pt-PT" smtClean="0"/>
              <a:t>06/08/2020</a:t>
            </a:fld>
            <a:endParaRPr lang="pt-PT"/>
          </a:p>
        </p:txBody>
      </p:sp>
      <p:pic>
        <p:nvPicPr>
          <p:cNvPr id="6" name="Picture 5" descr="iconfinder_Logo_Design_156269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8640"/>
            <a:ext cx="3096344" cy="3096344"/>
          </a:xfrm>
          <a:prstGeom prst="rect">
            <a:avLst/>
          </a:prstGeom>
        </p:spPr>
      </p:pic>
      <p:pic>
        <p:nvPicPr>
          <p:cNvPr id="11" name="Picture 10" descr="220px-Intel_40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58" y="758151"/>
            <a:ext cx="2222102" cy="2141298"/>
          </a:xfrm>
          <a:prstGeom prst="rect">
            <a:avLst/>
          </a:prstGeom>
        </p:spPr>
      </p:pic>
      <p:pic>
        <p:nvPicPr>
          <p:cNvPr id="12" name="Picture 11" descr="evolução_computad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5226730"/>
            <a:ext cx="5075602" cy="16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8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10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1º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r>
              <a:rPr lang="en-US" dirty="0"/>
              <a:t>(1946 - 1954)</a:t>
            </a:r>
            <a:r>
              <a:rPr lang="en-US" dirty="0" err="1"/>
              <a:t>Válvulas</a:t>
            </a:r>
            <a:r>
              <a:rPr lang="en-US" dirty="0"/>
              <a:t> </a:t>
            </a:r>
            <a:r>
              <a:rPr lang="en-US" dirty="0" err="1"/>
              <a:t>eletrétricas</a:t>
            </a:r>
            <a:r>
              <a:rPr lang="en-US" dirty="0"/>
              <a:t>, </a:t>
            </a:r>
            <a:r>
              <a:rPr lang="en-US" dirty="0" err="1"/>
              <a:t>substituem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relés</a:t>
            </a:r>
            <a:r>
              <a:rPr lang="en-US" dirty="0"/>
              <a:t>;</a:t>
            </a:r>
          </a:p>
          <a:p>
            <a:r>
              <a:rPr lang="en-US" dirty="0" err="1"/>
              <a:t>Queimavam</a:t>
            </a:r>
            <a:r>
              <a:rPr lang="en-US" dirty="0"/>
              <a:t> com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frequência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;</a:t>
            </a:r>
          </a:p>
          <a:p>
            <a:r>
              <a:rPr lang="en-US" dirty="0" err="1"/>
              <a:t>Dificuldade</a:t>
            </a:r>
            <a:r>
              <a:rPr lang="en-US" dirty="0"/>
              <a:t> de </a:t>
            </a:r>
            <a:r>
              <a:rPr lang="en-US" dirty="0" err="1"/>
              <a:t>localização</a:t>
            </a:r>
            <a:r>
              <a:rPr lang="en-US" dirty="0"/>
              <a:t> e era </a:t>
            </a:r>
            <a:r>
              <a:rPr lang="en-US" dirty="0" err="1"/>
              <a:t>necessário</a:t>
            </a:r>
            <a:r>
              <a:rPr lang="en-US" dirty="0"/>
              <a:t> trocar.</a:t>
            </a:r>
          </a:p>
          <a:p>
            <a:pPr marL="114300" indent="0">
              <a:buNone/>
            </a:pPr>
            <a:endParaRPr lang="en-US" sz="3200" dirty="0">
              <a:effectLst/>
            </a:endParaRPr>
          </a:p>
        </p:txBody>
      </p:sp>
      <p:pic>
        <p:nvPicPr>
          <p:cNvPr id="6" name="Picture 5" descr="Captura de Tela 2018-02-05 às 20.09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7832"/>
            <a:ext cx="8470728" cy="40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11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1º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criados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necessidades</a:t>
            </a:r>
            <a:r>
              <a:rPr lang="en-US" dirty="0"/>
              <a:t> </a:t>
            </a:r>
            <a:r>
              <a:rPr lang="en-US" dirty="0" err="1"/>
              <a:t>militares</a:t>
            </a:r>
            <a:r>
              <a:rPr lang="en-US" dirty="0"/>
              <a:t>. </a:t>
            </a:r>
          </a:p>
          <a:p>
            <a:r>
              <a:rPr lang="en-US" dirty="0"/>
              <a:t>–  COLOSSUS (</a:t>
            </a:r>
            <a:r>
              <a:rPr lang="en-US" dirty="0" err="1"/>
              <a:t>Inglaterra</a:t>
            </a:r>
            <a:r>
              <a:rPr lang="en-US" dirty="0"/>
              <a:t>):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decifrar</a:t>
            </a:r>
            <a:r>
              <a:rPr lang="en-US" dirty="0"/>
              <a:t> o </a:t>
            </a:r>
            <a:r>
              <a:rPr lang="en-US" dirty="0" err="1"/>
              <a:t>código</a:t>
            </a:r>
            <a:r>
              <a:rPr lang="en-US" dirty="0"/>
              <a:t> das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alemãns</a:t>
            </a:r>
            <a:r>
              <a:rPr lang="en-US" dirty="0"/>
              <a:t>. </a:t>
            </a:r>
          </a:p>
          <a:p>
            <a:r>
              <a:rPr lang="en-US" dirty="0"/>
              <a:t>–  ENIAC (EUA): </a:t>
            </a:r>
            <a:r>
              <a:rPr lang="en-US" dirty="0" err="1"/>
              <a:t>inicialmente</a:t>
            </a:r>
            <a:r>
              <a:rPr lang="en-US" dirty="0"/>
              <a:t> </a:t>
            </a:r>
            <a:r>
              <a:rPr lang="en-US" dirty="0" err="1"/>
              <a:t>criado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cálculos</a:t>
            </a:r>
            <a:r>
              <a:rPr lang="en-US" dirty="0"/>
              <a:t> </a:t>
            </a:r>
            <a:r>
              <a:rPr lang="en-US" dirty="0" err="1"/>
              <a:t>balísticos</a:t>
            </a:r>
            <a:r>
              <a:rPr lang="en-US" dirty="0"/>
              <a:t> e </a:t>
            </a:r>
            <a:r>
              <a:rPr lang="en-US" dirty="0" err="1"/>
              <a:t>posteriormente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 da </a:t>
            </a:r>
            <a:r>
              <a:rPr lang="en-US" dirty="0" err="1"/>
              <a:t>bomba</a:t>
            </a:r>
            <a:r>
              <a:rPr lang="en-US" dirty="0"/>
              <a:t> de </a:t>
            </a:r>
            <a:r>
              <a:rPr lang="en-US" dirty="0" err="1"/>
              <a:t>hidrogênio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Utilizava</a:t>
            </a:r>
            <a:r>
              <a:rPr lang="en-US" dirty="0"/>
              <a:t> 19mil </a:t>
            </a:r>
            <a:r>
              <a:rPr lang="en-US" dirty="0" err="1"/>
              <a:t>vávulas</a:t>
            </a:r>
            <a:r>
              <a:rPr lang="en-US" dirty="0"/>
              <a:t> </a:t>
            </a:r>
            <a:r>
              <a:rPr lang="en-US" dirty="0" err="1"/>
              <a:t>por</a:t>
            </a:r>
            <a:endParaRPr lang="en-US" dirty="0"/>
          </a:p>
          <a:p>
            <a:pPr marL="411480" lvl="1" indent="0">
              <a:buNone/>
            </a:pPr>
            <a:r>
              <a:rPr lang="en-US" dirty="0" err="1"/>
              <a:t>ano</a:t>
            </a:r>
            <a:r>
              <a:rPr lang="en-US" dirty="0"/>
              <a:t>;</a:t>
            </a:r>
          </a:p>
          <a:p>
            <a:pPr marL="114300" indent="0">
              <a:buNone/>
            </a:pPr>
            <a:endParaRPr lang="en-US" dirty="0">
              <a:effectLst/>
            </a:endParaRPr>
          </a:p>
        </p:txBody>
      </p:sp>
      <p:pic>
        <p:nvPicPr>
          <p:cNvPr id="6" name="Picture 5" descr="Captura de Tela 2018-01-30 às 10.0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81291"/>
            <a:ext cx="4139952" cy="27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12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2º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r>
              <a:rPr lang="en-US" dirty="0"/>
              <a:t>(1955 - 1964)Surge o Transistor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solucionou</a:t>
            </a:r>
            <a:r>
              <a:rPr lang="en-US" dirty="0"/>
              <a:t> graves </a:t>
            </a:r>
            <a:r>
              <a:rPr lang="en-US" dirty="0" err="1"/>
              <a:t>problemas</a:t>
            </a:r>
            <a:r>
              <a:rPr lang="en-US" dirty="0"/>
              <a:t> dos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computadores</a:t>
            </a:r>
            <a:r>
              <a:rPr lang="en-US" dirty="0"/>
              <a:t>; </a:t>
            </a:r>
          </a:p>
          <a:p>
            <a:pPr lvl="1"/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tornavam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lentos, </a:t>
            </a:r>
            <a:r>
              <a:rPr lang="en-US" dirty="0" err="1"/>
              <a:t>quentes</a:t>
            </a:r>
            <a:r>
              <a:rPr lang="en-US" dirty="0"/>
              <a:t> e </a:t>
            </a:r>
            <a:r>
              <a:rPr lang="en-US" dirty="0" err="1"/>
              <a:t>pesados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Confiabilidade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Aumentou</a:t>
            </a:r>
            <a:r>
              <a:rPr lang="en-US" dirty="0"/>
              <a:t> a </a:t>
            </a:r>
            <a:r>
              <a:rPr lang="en-US" dirty="0" err="1"/>
              <a:t>expectativa</a:t>
            </a:r>
            <a:r>
              <a:rPr lang="en-US" dirty="0"/>
              <a:t> de tempo de </a:t>
            </a:r>
            <a:r>
              <a:rPr lang="en-US" dirty="0" err="1"/>
              <a:t>funcionamento</a:t>
            </a:r>
            <a:r>
              <a:rPr lang="en-US" dirty="0"/>
              <a:t>;</a:t>
            </a:r>
          </a:p>
        </p:txBody>
      </p:sp>
      <p:pic>
        <p:nvPicPr>
          <p:cNvPr id="4" name="Picture 3" descr="Captura de Tela 2018-01-30 às 10.0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" y="4077071"/>
            <a:ext cx="2174984" cy="2807839"/>
          </a:xfrm>
          <a:prstGeom prst="rect">
            <a:avLst/>
          </a:prstGeom>
        </p:spPr>
      </p:pic>
      <p:pic>
        <p:nvPicPr>
          <p:cNvPr id="9" name="Picture 8" descr="Captura de Tela 2018-01-30 às 10.27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36" y="4077072"/>
            <a:ext cx="6254896" cy="26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13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2º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6084168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Surgem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Mainframes:</a:t>
            </a:r>
          </a:p>
          <a:p>
            <a:pPr lvl="1"/>
            <a:r>
              <a:rPr lang="en-US" dirty="0"/>
              <a:t>PDP-1, </a:t>
            </a:r>
            <a:r>
              <a:rPr lang="en-US" dirty="0" err="1"/>
              <a:t>fabricado</a:t>
            </a:r>
            <a:r>
              <a:rPr lang="en-US" dirty="0"/>
              <a:t> </a:t>
            </a:r>
            <a:r>
              <a:rPr lang="en-US" dirty="0" err="1"/>
              <a:t>pela</a:t>
            </a:r>
            <a:r>
              <a:rPr lang="en-US" dirty="0"/>
              <a:t> DEC </a:t>
            </a:r>
          </a:p>
          <a:p>
            <a:pPr lvl="1"/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comercializado</a:t>
            </a:r>
            <a:endParaRPr lang="en-US" dirty="0"/>
          </a:p>
          <a:p>
            <a:pPr lvl="1"/>
            <a:r>
              <a:rPr lang="en-US" dirty="0" err="1"/>
              <a:t>Memória</a:t>
            </a:r>
            <a:r>
              <a:rPr lang="en-US" dirty="0"/>
              <a:t>: 4K </a:t>
            </a:r>
            <a:r>
              <a:rPr lang="en-US" dirty="0" err="1"/>
              <a:t>palavras</a:t>
            </a:r>
            <a:r>
              <a:rPr lang="en-US" dirty="0"/>
              <a:t> de 18 bits</a:t>
            </a:r>
          </a:p>
          <a:p>
            <a:pPr lvl="1"/>
            <a:r>
              <a:rPr lang="en-US" dirty="0" err="1"/>
              <a:t>Ciclo</a:t>
            </a:r>
            <a:r>
              <a:rPr lang="en-US" dirty="0"/>
              <a:t>: 5 </a:t>
            </a:r>
            <a:r>
              <a:rPr lang="en-US" dirty="0" err="1"/>
              <a:t>microsegundos</a:t>
            </a:r>
            <a:endParaRPr lang="en-US" dirty="0"/>
          </a:p>
          <a:p>
            <a:pPr lvl="1"/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com display visual: </a:t>
            </a:r>
            <a:r>
              <a:rPr lang="en-US" dirty="0" err="1"/>
              <a:t>tela</a:t>
            </a:r>
            <a:r>
              <a:rPr lang="en-US" dirty="0"/>
              <a:t> de 512x512 </a:t>
            </a:r>
            <a:r>
              <a:rPr lang="en-US" dirty="0" err="1"/>
              <a:t>pontos</a:t>
            </a:r>
            <a:r>
              <a:rPr lang="en-US" dirty="0"/>
              <a:t> – </a:t>
            </a:r>
            <a:r>
              <a:rPr lang="en-US" dirty="0" err="1"/>
              <a:t>Preço</a:t>
            </a:r>
            <a:r>
              <a:rPr lang="en-US" dirty="0"/>
              <a:t>: US$120.000,00 </a:t>
            </a:r>
          </a:p>
          <a:p>
            <a:pPr lvl="1"/>
            <a:r>
              <a:rPr lang="en-US" dirty="0" err="1"/>
              <a:t>Unidades</a:t>
            </a:r>
            <a:r>
              <a:rPr lang="en-US" dirty="0"/>
              <a:t> </a:t>
            </a:r>
            <a:r>
              <a:rPr lang="en-US" dirty="0" err="1"/>
              <a:t>vendidas</a:t>
            </a:r>
            <a:r>
              <a:rPr lang="en-US" dirty="0"/>
              <a:t>: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dezenas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Captura de Tela 2018-01-30 às 10.28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6"/>
          <a:stretch/>
        </p:blipFill>
        <p:spPr>
          <a:xfrm>
            <a:off x="5796136" y="3063253"/>
            <a:ext cx="2635442" cy="37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14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2º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Surgimento</a:t>
            </a:r>
            <a:r>
              <a:rPr lang="en-US" dirty="0"/>
              <a:t> do </a:t>
            </a:r>
            <a:r>
              <a:rPr lang="en-US" dirty="0" err="1"/>
              <a:t>primeiro</a:t>
            </a:r>
            <a:r>
              <a:rPr lang="en-US" dirty="0"/>
              <a:t> S.O.</a:t>
            </a:r>
          </a:p>
          <a:p>
            <a:pPr lvl="1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tinham</a:t>
            </a:r>
            <a:r>
              <a:rPr lang="en-US" dirty="0"/>
              <a:t> um 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alto (US$3.134.500);</a:t>
            </a:r>
          </a:p>
          <a:p>
            <a:pPr lvl="1"/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lotes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armazenados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cartões</a:t>
            </a:r>
            <a:r>
              <a:rPr lang="en-US" dirty="0"/>
              <a:t> </a:t>
            </a:r>
            <a:r>
              <a:rPr lang="en-US" dirty="0" err="1"/>
              <a:t>perfurados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cartões</a:t>
            </a:r>
            <a:r>
              <a:rPr lang="en-US" dirty="0"/>
              <a:t>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levados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lotes</a:t>
            </a:r>
            <a:r>
              <a:rPr lang="en-US" dirty="0"/>
              <a:t> e lidos um a um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saiam</a:t>
            </a:r>
            <a:r>
              <a:rPr lang="en-US" dirty="0"/>
              <a:t> </a:t>
            </a:r>
            <a:r>
              <a:rPr lang="en-US" dirty="0" err="1"/>
              <a:t>impressos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Captura de Tela 2018-01-30 às 21.4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20" y="3645024"/>
            <a:ext cx="3493676" cy="32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15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3º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/>
              <a:t>(1964 - 1977)</a:t>
            </a:r>
            <a:r>
              <a:rPr lang="en-US" dirty="0" err="1"/>
              <a:t>Surgimento</a:t>
            </a:r>
            <a:r>
              <a:rPr lang="en-US" dirty="0"/>
              <a:t> do CI(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) de </a:t>
            </a:r>
            <a:r>
              <a:rPr lang="en-US" dirty="0" err="1"/>
              <a:t>silício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Dezenas</a:t>
            </a:r>
            <a:r>
              <a:rPr lang="en-US" dirty="0"/>
              <a:t> de </a:t>
            </a:r>
            <a:r>
              <a:rPr lang="en-US" dirty="0" err="1"/>
              <a:t>transistores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único</a:t>
            </a:r>
            <a:r>
              <a:rPr lang="en-US" dirty="0"/>
              <a:t> chip;</a:t>
            </a:r>
          </a:p>
          <a:p>
            <a:pPr lvl="1"/>
            <a:r>
              <a:rPr lang="en-US" dirty="0" err="1"/>
              <a:t>Diminuição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 e </a:t>
            </a:r>
            <a:r>
              <a:rPr lang="en-US" dirty="0" err="1"/>
              <a:t>melhora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eficiência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Aumento</a:t>
            </a:r>
            <a:r>
              <a:rPr lang="en-US" dirty="0"/>
              <a:t> da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r>
              <a:rPr lang="en-US" dirty="0"/>
              <a:t>;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Captura de Tela 2018-01-30 às 21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23952"/>
            <a:ext cx="7378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16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3º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Primeira</a:t>
            </a:r>
            <a:r>
              <a:rPr lang="en-US" dirty="0"/>
              <a:t> UCP (</a:t>
            </a:r>
            <a:r>
              <a:rPr lang="en-US" dirty="0" err="1"/>
              <a:t>Processador</a:t>
            </a:r>
            <a:r>
              <a:rPr lang="en-US" dirty="0"/>
              <a:t>) </a:t>
            </a:r>
            <a:r>
              <a:rPr lang="en-US" dirty="0" err="1"/>
              <a:t>encapsulada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único</a:t>
            </a:r>
            <a:r>
              <a:rPr lang="en-US" dirty="0"/>
              <a:t> </a:t>
            </a:r>
            <a:r>
              <a:rPr lang="en-US" dirty="0" err="1"/>
              <a:t>circuito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 4004 </a:t>
            </a:r>
            <a:r>
              <a:rPr lang="en-US" dirty="0" err="1"/>
              <a:t>integrava</a:t>
            </a:r>
            <a:r>
              <a:rPr lang="en-US" dirty="0"/>
              <a:t> 23000 </a:t>
            </a:r>
            <a:r>
              <a:rPr lang="en-US" dirty="0" err="1"/>
              <a:t>transistores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Realizava</a:t>
            </a:r>
            <a:r>
              <a:rPr lang="en-US" dirty="0"/>
              <a:t> </a:t>
            </a:r>
            <a:r>
              <a:rPr lang="en-US" dirty="0" err="1"/>
              <a:t>operações</a:t>
            </a:r>
            <a:r>
              <a:rPr lang="en-US" dirty="0"/>
              <a:t> com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binárias</a:t>
            </a:r>
            <a:r>
              <a:rPr lang="en-US" dirty="0"/>
              <a:t> de 4 bits </a:t>
            </a:r>
          </a:p>
          <a:p>
            <a:pPr lvl="1"/>
            <a:r>
              <a:rPr lang="en-US" dirty="0"/>
              <a:t>Com </a:t>
            </a:r>
            <a:r>
              <a:rPr lang="en-US" dirty="0" err="1"/>
              <a:t>freqüência</a:t>
            </a:r>
            <a:r>
              <a:rPr lang="en-US" dirty="0"/>
              <a:t> do clock de 108 KHz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endereçar</a:t>
            </a:r>
            <a:r>
              <a:rPr lang="en-US" dirty="0"/>
              <a:t> dados de até 1 KB e de </a:t>
            </a:r>
            <a:r>
              <a:rPr lang="en-US" dirty="0" err="1"/>
              <a:t>programas</a:t>
            </a:r>
            <a:r>
              <a:rPr lang="en-US" dirty="0"/>
              <a:t> de até 4 KB.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Captura de Tela 2018-01-30 às 21.58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8068" r="1941" b="5805"/>
          <a:stretch/>
        </p:blipFill>
        <p:spPr>
          <a:xfrm>
            <a:off x="611560" y="3789040"/>
            <a:ext cx="7252537" cy="2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17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3º GERAÇÃO DE COMPUTADORES</a:t>
            </a:r>
            <a:endParaRPr lang="pt-PT" dirty="0"/>
          </a:p>
        </p:txBody>
      </p:sp>
      <p:pic>
        <p:nvPicPr>
          <p:cNvPr id="7" name="Picture 6" descr="Captura de Tela 2018-01-30 às 22.0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40708"/>
            <a:ext cx="5235198" cy="3017292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Surgimento</a:t>
            </a:r>
            <a:r>
              <a:rPr lang="en-US" dirty="0"/>
              <a:t> dos </a:t>
            </a:r>
            <a:r>
              <a:rPr lang="en-US" dirty="0" err="1"/>
              <a:t>primeiros</a:t>
            </a:r>
            <a:r>
              <a:rPr lang="en-US" dirty="0"/>
              <a:t> S.O. </a:t>
            </a:r>
            <a:r>
              <a:rPr lang="en-US" dirty="0" err="1"/>
              <a:t>multiprogramáveis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 tempo do </a:t>
            </a:r>
            <a:r>
              <a:rPr lang="en-US" dirty="0" err="1"/>
              <a:t>processador</a:t>
            </a:r>
            <a:r>
              <a:rPr lang="en-US" dirty="0"/>
              <a:t> é </a:t>
            </a:r>
            <a:r>
              <a:rPr lang="en-US" dirty="0" err="1"/>
              <a:t>dividido</a:t>
            </a:r>
            <a:r>
              <a:rPr lang="en-US" dirty="0"/>
              <a:t> entre </a:t>
            </a:r>
            <a:r>
              <a:rPr lang="en-US" dirty="0" err="1"/>
              <a:t>vários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 tempo do </a:t>
            </a:r>
            <a:r>
              <a:rPr lang="en-US" dirty="0" err="1"/>
              <a:t>processador</a:t>
            </a:r>
            <a:r>
              <a:rPr lang="en-US" dirty="0"/>
              <a:t> é </a:t>
            </a:r>
            <a:r>
              <a:rPr lang="en-US" dirty="0" err="1"/>
              <a:t>dividido</a:t>
            </a:r>
            <a:r>
              <a:rPr lang="en-US" dirty="0"/>
              <a:t> entre </a:t>
            </a:r>
            <a:r>
              <a:rPr lang="en-US" dirty="0" err="1"/>
              <a:t>vários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Enquanto</a:t>
            </a:r>
            <a:r>
              <a:rPr lang="en-US" dirty="0"/>
              <a:t>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E/S, outro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estejam</a:t>
            </a:r>
            <a:r>
              <a:rPr lang="en-US" dirty="0"/>
              <a:t> </a:t>
            </a:r>
            <a:r>
              <a:rPr lang="en-US" dirty="0" err="1"/>
              <a:t>carregados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memória</a:t>
            </a:r>
            <a:r>
              <a:rPr lang="en-US" dirty="0"/>
              <a:t> </a:t>
            </a:r>
          </a:p>
          <a:p>
            <a:r>
              <a:rPr lang="en-US" dirty="0" err="1"/>
              <a:t>Surgimento</a:t>
            </a:r>
            <a:r>
              <a:rPr lang="en-US" dirty="0"/>
              <a:t> do S.O. do </a:t>
            </a:r>
            <a:r>
              <a:rPr lang="en-US" dirty="0" err="1"/>
              <a:t>tipo</a:t>
            </a:r>
            <a:r>
              <a:rPr lang="en-US" dirty="0"/>
              <a:t> Timesharing: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18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3º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Surgimento</a:t>
            </a:r>
            <a:r>
              <a:rPr lang="en-US" dirty="0"/>
              <a:t> do S.O. UNIX:</a:t>
            </a:r>
          </a:p>
          <a:p>
            <a:pPr lvl="1"/>
            <a:r>
              <a:rPr lang="en-US" dirty="0"/>
              <a:t>Ken Thompson </a:t>
            </a:r>
            <a:r>
              <a:rPr lang="en-US" dirty="0" err="1"/>
              <a:t>escreveu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versão</a:t>
            </a:r>
            <a:r>
              <a:rPr lang="en-US" dirty="0"/>
              <a:t> </a:t>
            </a:r>
            <a:r>
              <a:rPr lang="en-US" dirty="0" err="1"/>
              <a:t>monousuário</a:t>
            </a:r>
            <a:r>
              <a:rPr lang="en-US" dirty="0"/>
              <a:t> do MULTICS, o UNIX;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Reescrito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linguagem</a:t>
            </a:r>
            <a:r>
              <a:rPr lang="en-US" dirty="0"/>
              <a:t> C.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aptura de Tela 2018-01-30 às 22.1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924944"/>
            <a:ext cx="4610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19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4º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/>
              <a:t>(1977 - 1991)</a:t>
            </a:r>
            <a:r>
              <a:rPr lang="en-US" dirty="0" err="1"/>
              <a:t>Surgimento</a:t>
            </a:r>
            <a:r>
              <a:rPr lang="en-US" dirty="0"/>
              <a:t> do </a:t>
            </a:r>
            <a:r>
              <a:rPr lang="en-US" dirty="0" err="1"/>
              <a:t>microprocessador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capacidade</a:t>
            </a:r>
            <a:r>
              <a:rPr lang="en-US" dirty="0"/>
              <a:t> dos </a:t>
            </a:r>
            <a:r>
              <a:rPr lang="en-US" dirty="0" err="1"/>
              <a:t>processadores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condensação</a:t>
            </a:r>
            <a:r>
              <a:rPr lang="en-US" dirty="0"/>
              <a:t> dos </a:t>
            </a:r>
            <a:r>
              <a:rPr lang="en-US" dirty="0" err="1"/>
              <a:t>circuitos</a:t>
            </a:r>
            <a:r>
              <a:rPr lang="en-US" dirty="0"/>
              <a:t> </a:t>
            </a:r>
            <a:r>
              <a:rPr lang="en-US" dirty="0" err="1"/>
              <a:t>integrados</a:t>
            </a:r>
            <a:r>
              <a:rPr lang="en-US" dirty="0"/>
              <a:t>;</a:t>
            </a:r>
          </a:p>
          <a:p>
            <a:r>
              <a:rPr lang="en-US" dirty="0" err="1"/>
              <a:t>Popularização</a:t>
            </a:r>
            <a:r>
              <a:rPr lang="en-US" dirty="0"/>
              <a:t> do </a:t>
            </a:r>
            <a:r>
              <a:rPr lang="en-US" dirty="0" err="1"/>
              <a:t>computadores</a:t>
            </a:r>
            <a:r>
              <a:rPr lang="en-US" dirty="0"/>
              <a:t> </a:t>
            </a:r>
            <a:r>
              <a:rPr lang="en-US" dirty="0" err="1"/>
              <a:t>pessoais</a:t>
            </a:r>
            <a:r>
              <a:rPr lang="en-US" dirty="0"/>
              <a:t>;</a:t>
            </a:r>
          </a:p>
          <a:p>
            <a:r>
              <a:rPr lang="en-US" dirty="0" err="1"/>
              <a:t>Surgimentos</a:t>
            </a:r>
            <a:r>
              <a:rPr lang="en-US" dirty="0"/>
              <a:t> dos S.O.s de </a:t>
            </a:r>
            <a:r>
              <a:rPr lang="en-US" dirty="0" err="1"/>
              <a:t>Rede</a:t>
            </a:r>
            <a:r>
              <a:rPr lang="en-US" dirty="0"/>
              <a:t> e </a:t>
            </a:r>
            <a:r>
              <a:rPr lang="en-US" dirty="0" err="1"/>
              <a:t>Distribuídos</a:t>
            </a:r>
            <a:r>
              <a:rPr lang="en-US" dirty="0"/>
              <a:t>;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Captura de Tela 2018-01-30 às 22.2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3823652"/>
            <a:ext cx="2808312" cy="3133739"/>
          </a:xfrm>
          <a:prstGeom prst="rect">
            <a:avLst/>
          </a:prstGeom>
        </p:spPr>
      </p:pic>
      <p:pic>
        <p:nvPicPr>
          <p:cNvPr id="7" name="Picture 6" descr="Captura de Tela 2018-01-30 às 22.24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88" y="4077072"/>
            <a:ext cx="2438884" cy="2522984"/>
          </a:xfrm>
          <a:prstGeom prst="rect">
            <a:avLst/>
          </a:prstGeom>
        </p:spPr>
      </p:pic>
      <p:pic>
        <p:nvPicPr>
          <p:cNvPr id="9" name="Picture 8" descr="Captura de Tela 2018-01-30 às 22.20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528392"/>
            <a:ext cx="3287140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600" dirty="0"/>
              <a:t>Surgiu a necessidade do homen de contar os rebanhos;</a:t>
            </a:r>
          </a:p>
          <a:p>
            <a:pPr algn="just"/>
            <a:r>
              <a:rPr lang="x-none" sz="3600" dirty="0"/>
              <a:t>Há 2000 anos a.C. os chineses inventam o ábaco;</a:t>
            </a:r>
            <a:endParaRPr lang="pt-BR" sz="3200" dirty="0"/>
          </a:p>
        </p:txBody>
      </p:sp>
      <p:pic>
        <p:nvPicPr>
          <p:cNvPr id="4" name="Picture 3" descr="abaco-china-Suan-P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624758"/>
            <a:ext cx="5472608" cy="32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20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4º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 err="1"/>
              <a:t>Surgimento</a:t>
            </a:r>
            <a:r>
              <a:rPr lang="en-US" dirty="0"/>
              <a:t> das </a:t>
            </a:r>
            <a:r>
              <a:rPr lang="en-US" dirty="0" err="1"/>
              <a:t>primeiras</a:t>
            </a:r>
            <a:r>
              <a:rPr lang="en-US" dirty="0"/>
              <a:t> interfaces </a:t>
            </a:r>
            <a:r>
              <a:rPr lang="en-US" dirty="0" err="1"/>
              <a:t>gráficas</a:t>
            </a:r>
            <a:r>
              <a:rPr lang="en-US" dirty="0"/>
              <a:t> (GUI);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aptura de Tela 2018-01-30 às 22.2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4" y="3492500"/>
            <a:ext cx="4483100" cy="3365500"/>
          </a:xfrm>
          <a:prstGeom prst="rect">
            <a:avLst/>
          </a:prstGeom>
        </p:spPr>
      </p:pic>
      <p:pic>
        <p:nvPicPr>
          <p:cNvPr id="10" name="Picture 9" descr="Captura de Tela 2018-01-30 às 22.26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32" y="1575420"/>
            <a:ext cx="3962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21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5º GERAÇÃO DE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052736"/>
            <a:ext cx="8460432" cy="5805264"/>
          </a:xfrm>
        </p:spPr>
        <p:txBody>
          <a:bodyPr anchor="t">
            <a:normAutofit/>
          </a:bodyPr>
          <a:lstStyle/>
          <a:p>
            <a:r>
              <a:rPr lang="en-US" dirty="0"/>
              <a:t>(1991 - </a:t>
            </a:r>
            <a:r>
              <a:rPr lang="en-US" dirty="0" err="1"/>
              <a:t>atualmente</a:t>
            </a:r>
            <a:r>
              <a:rPr lang="en-US" dirty="0"/>
              <a:t>)</a:t>
            </a:r>
            <a:r>
              <a:rPr lang="en-US" dirty="0" err="1"/>
              <a:t>Utilização</a:t>
            </a:r>
            <a:r>
              <a:rPr lang="en-US" dirty="0"/>
              <a:t> da </a:t>
            </a:r>
            <a:r>
              <a:rPr lang="en-US" dirty="0" err="1"/>
              <a:t>arquitetura</a:t>
            </a:r>
            <a:r>
              <a:rPr lang="en-US" dirty="0"/>
              <a:t> RISC e CISC;</a:t>
            </a:r>
          </a:p>
          <a:p>
            <a:r>
              <a:rPr lang="en-US" dirty="0" err="1"/>
              <a:t>Arquitetura</a:t>
            </a:r>
            <a:r>
              <a:rPr lang="en-US" dirty="0"/>
              <a:t> 64bits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processadores</a:t>
            </a:r>
            <a:r>
              <a:rPr lang="en-US" dirty="0"/>
              <a:t>;</a:t>
            </a:r>
          </a:p>
          <a:p>
            <a:r>
              <a:rPr lang="en-US" dirty="0" err="1"/>
              <a:t>Computadores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(</a:t>
            </a:r>
            <a:r>
              <a:rPr lang="en-US" dirty="0" err="1"/>
              <a:t>acima</a:t>
            </a:r>
            <a:r>
              <a:rPr lang="en-US" dirty="0"/>
              <a:t> de 50 GB);</a:t>
            </a:r>
          </a:p>
          <a:p>
            <a:r>
              <a:rPr lang="en-US" dirty="0" err="1"/>
              <a:t>Surgimentos</a:t>
            </a:r>
            <a:r>
              <a:rPr lang="en-US" dirty="0"/>
              <a:t> dos </a:t>
            </a:r>
            <a:r>
              <a:rPr lang="en-US" dirty="0" err="1"/>
              <a:t>primeiros</a:t>
            </a:r>
            <a:r>
              <a:rPr lang="en-US" dirty="0"/>
              <a:t> S.O.s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 descr="Captura de Tela 2018-01-30 às 22.49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84228"/>
            <a:ext cx="6108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8460432" cy="1143000"/>
          </a:xfrm>
        </p:spPr>
        <p:txBody>
          <a:bodyPr/>
          <a:lstStyle/>
          <a:p>
            <a:r>
              <a:rPr lang="pt-BR" dirty="0"/>
              <a:t>#Dúvidas?</a:t>
            </a:r>
            <a:endParaRPr lang="pt-PT" dirty="0"/>
          </a:p>
        </p:txBody>
      </p:sp>
      <p:pic>
        <p:nvPicPr>
          <p:cNvPr id="6" name="Content Placeholder 5" descr="macacopensativo1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b="1206"/>
          <a:stretch>
            <a:fillRect/>
          </a:stretch>
        </p:blipFill>
        <p:spPr/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051F-0C29-443B-BA54-1C81C40D7888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14984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#Atividade</a:t>
            </a:r>
            <a:endParaRPr lang="pt-PT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1520" y="1196752"/>
            <a:ext cx="8136904" cy="5544616"/>
          </a:xfrm>
        </p:spPr>
        <p:txBody>
          <a:bodyPr>
            <a:no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1700" dirty="0"/>
              <a:t>Como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homens</a:t>
            </a:r>
            <a:r>
              <a:rPr lang="en-US" sz="1700" dirty="0"/>
              <a:t> </a:t>
            </a:r>
            <a:r>
              <a:rPr lang="en-US" sz="1700" dirty="0" err="1"/>
              <a:t>primitivos</a:t>
            </a:r>
            <a:r>
              <a:rPr lang="en-US" sz="1700" dirty="0"/>
              <a:t> </a:t>
            </a:r>
            <a:r>
              <a:rPr lang="en-US" sz="1700" dirty="0" err="1"/>
              <a:t>agiam</a:t>
            </a:r>
            <a:r>
              <a:rPr lang="en-US" sz="1700" dirty="0"/>
              <a:t> </a:t>
            </a:r>
            <a:r>
              <a:rPr lang="en-US" sz="1700" dirty="0" err="1"/>
              <a:t>diante</a:t>
            </a:r>
            <a:r>
              <a:rPr lang="en-US" sz="1700" dirty="0"/>
              <a:t> da </a:t>
            </a:r>
            <a:r>
              <a:rPr lang="en-US" sz="1700" dirty="0" err="1"/>
              <a:t>necessidade</a:t>
            </a:r>
            <a:r>
              <a:rPr lang="en-US" sz="1700" dirty="0"/>
              <a:t> da </a:t>
            </a:r>
            <a:r>
              <a:rPr lang="en-US" sz="1700" dirty="0" err="1"/>
              <a:t>contagem</a:t>
            </a:r>
            <a:r>
              <a:rPr lang="en-US" sz="1700" dirty="0"/>
              <a:t> do </a:t>
            </a:r>
            <a:r>
              <a:rPr lang="en-US" sz="1700" dirty="0" err="1"/>
              <a:t>rebanho</a:t>
            </a:r>
            <a:r>
              <a:rPr lang="en-US" sz="1700" dirty="0"/>
              <a:t> e </a:t>
            </a:r>
            <a:r>
              <a:rPr lang="en-US" sz="1700" dirty="0" err="1"/>
              <a:t>que</a:t>
            </a:r>
            <a:r>
              <a:rPr lang="en-US" sz="1700" dirty="0"/>
              <a:t> </a:t>
            </a:r>
            <a:r>
              <a:rPr lang="en-US" sz="1700" dirty="0" err="1"/>
              <a:t>processo</a:t>
            </a:r>
            <a:r>
              <a:rPr lang="en-US" sz="1700" dirty="0"/>
              <a:t> </a:t>
            </a:r>
            <a:r>
              <a:rPr lang="en-US" sz="1700" dirty="0" err="1"/>
              <a:t>foi</a:t>
            </a:r>
            <a:r>
              <a:rPr lang="en-US" sz="1700" dirty="0"/>
              <a:t> </a:t>
            </a:r>
            <a:r>
              <a:rPr lang="en-US" sz="1700" dirty="0" err="1"/>
              <a:t>criado</a:t>
            </a:r>
            <a:r>
              <a:rPr lang="en-US" sz="1700" dirty="0"/>
              <a:t> </a:t>
            </a:r>
            <a:r>
              <a:rPr lang="en-US" sz="1700" dirty="0" err="1"/>
              <a:t>para</a:t>
            </a:r>
            <a:r>
              <a:rPr lang="en-US" sz="1700" dirty="0"/>
              <a:t> </a:t>
            </a:r>
            <a:r>
              <a:rPr lang="en-US" sz="1700" dirty="0" err="1"/>
              <a:t>facilitar</a:t>
            </a:r>
            <a:r>
              <a:rPr lang="en-US" sz="1700" dirty="0"/>
              <a:t> </a:t>
            </a:r>
            <a:r>
              <a:rPr lang="en-US" sz="1700" dirty="0" err="1"/>
              <a:t>essa</a:t>
            </a:r>
            <a:r>
              <a:rPr lang="en-US" sz="1700" dirty="0"/>
              <a:t> </a:t>
            </a:r>
            <a:r>
              <a:rPr lang="en-US" sz="1700" dirty="0" err="1"/>
              <a:t>contagem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O </a:t>
            </a:r>
            <a:r>
              <a:rPr lang="en-US" sz="1700" dirty="0" err="1"/>
              <a:t>que</a:t>
            </a:r>
            <a:r>
              <a:rPr lang="en-US" sz="1700" dirty="0"/>
              <a:t> </a:t>
            </a:r>
            <a:r>
              <a:rPr lang="en-US" sz="1700" dirty="0" err="1"/>
              <a:t>foi</a:t>
            </a:r>
            <a:r>
              <a:rPr lang="en-US" sz="1700" dirty="0"/>
              <a:t> a </a:t>
            </a:r>
            <a:r>
              <a:rPr lang="en-US" sz="1700" dirty="0" err="1"/>
              <a:t>pascalina</a:t>
            </a:r>
            <a:r>
              <a:rPr lang="en-US" sz="1700" dirty="0"/>
              <a:t> </a:t>
            </a:r>
            <a:r>
              <a:rPr lang="en-US" sz="1700" dirty="0" err="1"/>
              <a:t>máquina</a:t>
            </a:r>
            <a:r>
              <a:rPr lang="en-US" sz="1700" dirty="0"/>
              <a:t> </a:t>
            </a:r>
            <a:r>
              <a:rPr lang="en-US" sz="1700" dirty="0" err="1"/>
              <a:t>analítica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 err="1"/>
              <a:t>Qual</a:t>
            </a:r>
            <a:r>
              <a:rPr lang="en-US" sz="1700" dirty="0"/>
              <a:t> </a:t>
            </a:r>
            <a:r>
              <a:rPr lang="en-US" sz="1700" dirty="0" err="1"/>
              <a:t>contribuição</a:t>
            </a:r>
            <a:r>
              <a:rPr lang="en-US" sz="1700" dirty="0"/>
              <a:t> de Joseph Jacquard </a:t>
            </a:r>
            <a:r>
              <a:rPr lang="en-US" sz="1700" dirty="0" err="1"/>
              <a:t>para</a:t>
            </a:r>
            <a:r>
              <a:rPr lang="en-US" sz="1700" dirty="0"/>
              <a:t> </a:t>
            </a:r>
            <a:r>
              <a:rPr lang="en-US" sz="1700" dirty="0" err="1"/>
              <a:t>à</a:t>
            </a:r>
            <a:r>
              <a:rPr lang="en-US" sz="1700" dirty="0"/>
              <a:t> </a:t>
            </a:r>
            <a:r>
              <a:rPr lang="en-US" sz="1700" dirty="0" err="1"/>
              <a:t>computação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 err="1"/>
              <a:t>Qual</a:t>
            </a:r>
            <a:r>
              <a:rPr lang="en-US" sz="1700" dirty="0"/>
              <a:t> </a:t>
            </a:r>
            <a:r>
              <a:rPr lang="en-US" sz="1700" dirty="0" err="1"/>
              <a:t>contribuição</a:t>
            </a:r>
            <a:r>
              <a:rPr lang="en-US" sz="1700" dirty="0"/>
              <a:t> de Herman </a:t>
            </a:r>
            <a:r>
              <a:rPr lang="en-US" sz="1700" dirty="0" err="1"/>
              <a:t>Holerith</a:t>
            </a:r>
            <a:r>
              <a:rPr lang="en-US" sz="1700" dirty="0"/>
              <a:t> </a:t>
            </a:r>
            <a:r>
              <a:rPr lang="en-US" sz="1700" dirty="0" err="1"/>
              <a:t>para</a:t>
            </a:r>
            <a:r>
              <a:rPr lang="en-US" sz="1700" dirty="0"/>
              <a:t> </a:t>
            </a:r>
            <a:r>
              <a:rPr lang="en-US" sz="1700" dirty="0" err="1"/>
              <a:t>à</a:t>
            </a:r>
            <a:r>
              <a:rPr lang="en-US" sz="1700" dirty="0"/>
              <a:t> </a:t>
            </a:r>
            <a:r>
              <a:rPr lang="en-US" sz="1700" dirty="0" err="1"/>
              <a:t>computação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De forma </a:t>
            </a:r>
            <a:r>
              <a:rPr lang="en-US" sz="1700" dirty="0" err="1"/>
              <a:t>resumida</a:t>
            </a:r>
            <a:r>
              <a:rPr lang="en-US" sz="1700" dirty="0"/>
              <a:t>, </a:t>
            </a:r>
            <a:r>
              <a:rPr lang="en-US" sz="1700" dirty="0" err="1"/>
              <a:t>quais</a:t>
            </a:r>
            <a:r>
              <a:rPr lang="en-US" sz="1700" dirty="0"/>
              <a:t> </a:t>
            </a:r>
            <a:r>
              <a:rPr lang="en-US" sz="1700" dirty="0" err="1"/>
              <a:t>foram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principais</a:t>
            </a:r>
            <a:r>
              <a:rPr lang="en-US" sz="1700" dirty="0"/>
              <a:t> </a:t>
            </a:r>
            <a:r>
              <a:rPr lang="en-US" sz="1700" dirty="0" err="1"/>
              <a:t>pontos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1º </a:t>
            </a:r>
            <a:r>
              <a:rPr lang="en-US" sz="1700" dirty="0" err="1"/>
              <a:t>geração</a:t>
            </a:r>
            <a:r>
              <a:rPr lang="en-US" sz="1700" dirty="0"/>
              <a:t> de </a:t>
            </a:r>
            <a:r>
              <a:rPr lang="en-US" sz="1700" dirty="0" err="1"/>
              <a:t>computadores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De forma </a:t>
            </a:r>
            <a:r>
              <a:rPr lang="en-US" sz="1700" dirty="0" err="1"/>
              <a:t>resumida</a:t>
            </a:r>
            <a:r>
              <a:rPr lang="en-US" sz="1700" dirty="0"/>
              <a:t>, </a:t>
            </a:r>
            <a:r>
              <a:rPr lang="en-US" sz="1700" dirty="0" err="1"/>
              <a:t>quais</a:t>
            </a:r>
            <a:r>
              <a:rPr lang="en-US" sz="1700" dirty="0"/>
              <a:t> </a:t>
            </a:r>
            <a:r>
              <a:rPr lang="en-US" sz="1700" dirty="0" err="1"/>
              <a:t>foram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principais</a:t>
            </a:r>
            <a:r>
              <a:rPr lang="en-US" sz="1700" dirty="0"/>
              <a:t> </a:t>
            </a:r>
            <a:r>
              <a:rPr lang="en-US" sz="1700" dirty="0" err="1"/>
              <a:t>pontos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2º </a:t>
            </a:r>
            <a:r>
              <a:rPr lang="en-US" sz="1700" dirty="0" err="1"/>
              <a:t>geração</a:t>
            </a:r>
            <a:r>
              <a:rPr lang="en-US" sz="1700" dirty="0"/>
              <a:t> de </a:t>
            </a:r>
            <a:r>
              <a:rPr lang="en-US" sz="1700" dirty="0" err="1"/>
              <a:t>computadores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Como </a:t>
            </a:r>
            <a:r>
              <a:rPr lang="en-US" sz="1700" dirty="0" err="1"/>
              <a:t>funcionava</a:t>
            </a:r>
            <a:r>
              <a:rPr lang="en-US" sz="1700" dirty="0"/>
              <a:t> o S.O. de </a:t>
            </a:r>
            <a:r>
              <a:rPr lang="en-US" sz="1700" dirty="0" err="1"/>
              <a:t>processamento</a:t>
            </a:r>
            <a:r>
              <a:rPr lang="en-US" sz="1700" dirty="0"/>
              <a:t> </a:t>
            </a:r>
            <a:r>
              <a:rPr lang="en-US" sz="1700" dirty="0" err="1"/>
              <a:t>em</a:t>
            </a:r>
            <a:r>
              <a:rPr lang="en-US" sz="1700" dirty="0"/>
              <a:t> </a:t>
            </a:r>
            <a:r>
              <a:rPr lang="en-US" sz="1700" dirty="0" err="1"/>
              <a:t>lote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De forma </a:t>
            </a:r>
            <a:r>
              <a:rPr lang="en-US" sz="1700" dirty="0" err="1"/>
              <a:t>resumida</a:t>
            </a:r>
            <a:r>
              <a:rPr lang="en-US" sz="1700" dirty="0"/>
              <a:t>, </a:t>
            </a:r>
            <a:r>
              <a:rPr lang="en-US" sz="1700" dirty="0" err="1"/>
              <a:t>quais</a:t>
            </a:r>
            <a:r>
              <a:rPr lang="en-US" sz="1700" dirty="0"/>
              <a:t> </a:t>
            </a:r>
            <a:r>
              <a:rPr lang="en-US" sz="1700" dirty="0" err="1"/>
              <a:t>foram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principais</a:t>
            </a:r>
            <a:r>
              <a:rPr lang="en-US" sz="1700" dirty="0"/>
              <a:t> </a:t>
            </a:r>
            <a:r>
              <a:rPr lang="en-US" sz="1700" dirty="0" err="1"/>
              <a:t>pontos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3º </a:t>
            </a:r>
            <a:r>
              <a:rPr lang="en-US" sz="1700" dirty="0" err="1"/>
              <a:t>geração</a:t>
            </a:r>
            <a:r>
              <a:rPr lang="en-US" sz="1700" dirty="0"/>
              <a:t> de </a:t>
            </a:r>
            <a:r>
              <a:rPr lang="en-US" sz="1700" dirty="0" err="1"/>
              <a:t>computadores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Como </a:t>
            </a:r>
            <a:r>
              <a:rPr lang="en-US" sz="1700" dirty="0" err="1"/>
              <a:t>funcionava</a:t>
            </a:r>
            <a:r>
              <a:rPr lang="en-US" sz="1700" dirty="0"/>
              <a:t> o S.O. do </a:t>
            </a:r>
            <a:r>
              <a:rPr lang="en-US" sz="1700" dirty="0" err="1"/>
              <a:t>tipo</a:t>
            </a:r>
            <a:r>
              <a:rPr lang="en-US" sz="1700" dirty="0"/>
              <a:t> timesharing?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De forma </a:t>
            </a:r>
            <a:r>
              <a:rPr lang="en-US" sz="1700" dirty="0" err="1"/>
              <a:t>resumida</a:t>
            </a:r>
            <a:r>
              <a:rPr lang="en-US" sz="1700" dirty="0"/>
              <a:t>, </a:t>
            </a:r>
            <a:r>
              <a:rPr lang="en-US" sz="1700" dirty="0" err="1"/>
              <a:t>quais</a:t>
            </a:r>
            <a:r>
              <a:rPr lang="en-US" sz="1700" dirty="0"/>
              <a:t> </a:t>
            </a:r>
            <a:r>
              <a:rPr lang="en-US" sz="1700" dirty="0" err="1"/>
              <a:t>foram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principais</a:t>
            </a:r>
            <a:r>
              <a:rPr lang="en-US" sz="1700" dirty="0"/>
              <a:t> </a:t>
            </a:r>
            <a:r>
              <a:rPr lang="en-US" sz="1700" dirty="0" err="1"/>
              <a:t>pontos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4º </a:t>
            </a:r>
            <a:r>
              <a:rPr lang="en-US" sz="1700" dirty="0" err="1"/>
              <a:t>geração</a:t>
            </a:r>
            <a:r>
              <a:rPr lang="en-US" sz="1700" dirty="0"/>
              <a:t> de </a:t>
            </a:r>
            <a:r>
              <a:rPr lang="en-US" sz="1700" dirty="0" err="1"/>
              <a:t>computadores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 err="1"/>
              <a:t>Explique</a:t>
            </a:r>
            <a:r>
              <a:rPr lang="en-US" sz="1700" dirty="0"/>
              <a:t> o </a:t>
            </a:r>
            <a:r>
              <a:rPr lang="en-US" sz="1700" dirty="0" err="1"/>
              <a:t>que</a:t>
            </a:r>
            <a:r>
              <a:rPr lang="en-US" sz="1700" dirty="0"/>
              <a:t> </a:t>
            </a:r>
            <a:r>
              <a:rPr lang="en-US" sz="1700" dirty="0" err="1"/>
              <a:t>é</a:t>
            </a:r>
            <a:r>
              <a:rPr lang="en-US" sz="1700" dirty="0"/>
              <a:t> </a:t>
            </a:r>
            <a:r>
              <a:rPr lang="en-US" sz="1700" dirty="0" err="1"/>
              <a:t>uma</a:t>
            </a:r>
            <a:r>
              <a:rPr lang="en-US" sz="1700" dirty="0"/>
              <a:t> GUI.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Como </a:t>
            </a:r>
            <a:r>
              <a:rPr lang="en-US" sz="1700" dirty="0" err="1"/>
              <a:t>funcionava</a:t>
            </a:r>
            <a:r>
              <a:rPr lang="en-US" sz="1700" dirty="0"/>
              <a:t> um S.O. do </a:t>
            </a:r>
            <a:r>
              <a:rPr lang="en-US" sz="1700" dirty="0" err="1"/>
              <a:t>tipo</a:t>
            </a:r>
            <a:r>
              <a:rPr lang="en-US" sz="1700" dirty="0"/>
              <a:t> </a:t>
            </a:r>
            <a:r>
              <a:rPr lang="en-US" sz="1700" dirty="0" err="1"/>
              <a:t>Rede</a:t>
            </a:r>
            <a:r>
              <a:rPr lang="en-US" sz="1700" dirty="0"/>
              <a:t> e um do </a:t>
            </a:r>
            <a:r>
              <a:rPr lang="en-US" sz="1700" dirty="0" err="1"/>
              <a:t>tipo</a:t>
            </a:r>
            <a:r>
              <a:rPr lang="en-US" sz="1700" dirty="0"/>
              <a:t> </a:t>
            </a:r>
            <a:r>
              <a:rPr lang="en-US" sz="1700" dirty="0" err="1"/>
              <a:t>Distribuído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1700" dirty="0"/>
              <a:t>De forma </a:t>
            </a:r>
            <a:r>
              <a:rPr lang="en-US" sz="1700" dirty="0" err="1"/>
              <a:t>resumida</a:t>
            </a:r>
            <a:r>
              <a:rPr lang="en-US" sz="1700" dirty="0"/>
              <a:t>, </a:t>
            </a:r>
            <a:r>
              <a:rPr lang="en-US" sz="1700" dirty="0" err="1"/>
              <a:t>quais</a:t>
            </a:r>
            <a:r>
              <a:rPr lang="en-US" sz="1700" dirty="0"/>
              <a:t> </a:t>
            </a:r>
            <a:r>
              <a:rPr lang="en-US" sz="1700" dirty="0" err="1"/>
              <a:t>foram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principais</a:t>
            </a:r>
            <a:r>
              <a:rPr lang="en-US" sz="1700" dirty="0"/>
              <a:t> </a:t>
            </a:r>
            <a:r>
              <a:rPr lang="en-US" sz="1700" dirty="0" err="1"/>
              <a:t>pontos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5º </a:t>
            </a:r>
            <a:r>
              <a:rPr lang="en-US" sz="1700" dirty="0" err="1"/>
              <a:t>geração</a:t>
            </a:r>
            <a:r>
              <a:rPr lang="en-US" sz="1700" dirty="0"/>
              <a:t> de </a:t>
            </a:r>
            <a:r>
              <a:rPr lang="en-US" sz="1700" dirty="0" err="1"/>
              <a:t>computadores</a:t>
            </a:r>
            <a:r>
              <a:rPr lang="en-US" sz="1700" dirty="0"/>
              <a:t>?</a:t>
            </a:r>
          </a:p>
          <a:p>
            <a:pPr marL="571500" indent="-457200">
              <a:buFont typeface="+mj-lt"/>
              <a:buAutoNum type="arabicPeriod"/>
            </a:pPr>
            <a:endParaRPr lang="en-US" sz="1700" dirty="0"/>
          </a:p>
          <a:p>
            <a:pPr marL="571500" indent="-457200">
              <a:buFont typeface="+mj-lt"/>
              <a:buAutoNum type="arabicPeriod"/>
            </a:pPr>
            <a:endParaRPr lang="en-US" sz="1700" dirty="0"/>
          </a:p>
          <a:p>
            <a:pPr marL="571500" indent="-457200">
              <a:buFont typeface="+mj-lt"/>
              <a:buAutoNum type="arabicPeriod"/>
            </a:pPr>
            <a:endParaRPr lang="en-US" sz="1700" dirty="0"/>
          </a:p>
          <a:p>
            <a:pPr marL="571500" indent="-457200">
              <a:buFont typeface="+mj-lt"/>
              <a:buAutoNum type="arabicPeriod"/>
            </a:pPr>
            <a:endParaRPr lang="en-US" sz="1700" dirty="0"/>
          </a:p>
          <a:p>
            <a:pPr marL="571500" indent="-457200">
              <a:buFont typeface="+mj-lt"/>
              <a:buAutoNum type="arabicPeriod"/>
            </a:pPr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7051F-0C29-443B-BA54-1C81C40D7888}" type="datetime1">
              <a:rPr lang="pt-PT" smtClean="0"/>
              <a:t>06/08/2020</a:t>
            </a:fld>
            <a:endParaRPr lang="pt-P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23</a:t>
            </a:fld>
            <a:endParaRPr lang="pt-PT"/>
          </a:p>
        </p:txBody>
      </p:sp>
      <p:sp>
        <p:nvSpPr>
          <p:cNvPr id="8" name="Espaço Reservado para Conteúdo 7"/>
          <p:cNvSpPr txBox="1">
            <a:spLocks/>
          </p:cNvSpPr>
          <p:nvPr/>
        </p:nvSpPr>
        <p:spPr>
          <a:xfrm>
            <a:off x="0" y="1268760"/>
            <a:ext cx="8460432" cy="55892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0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9165167" y="228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3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600" dirty="0"/>
              <a:t>Em 1642, Blaise pascal cria a pascalina;</a:t>
            </a:r>
          </a:p>
          <a:p>
            <a:pPr algn="just"/>
            <a:r>
              <a:rPr lang="pt-BR" sz="3200" dirty="0"/>
              <a:t>Primeira calculadora mecânica que realizava adição e subtração;</a:t>
            </a:r>
          </a:p>
        </p:txBody>
      </p:sp>
      <p:pic>
        <p:nvPicPr>
          <p:cNvPr id="6" name="Picture 5" descr="Captura de Tela 2018-02-05 às 19.3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174452"/>
            <a:ext cx="6758804" cy="36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4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200" dirty="0"/>
              <a:t>Em 1802, </a:t>
            </a:r>
            <a:r>
              <a:rPr lang="en-US" sz="3200" dirty="0"/>
              <a:t>Joseph Marie Jacquard </a:t>
            </a:r>
            <a:r>
              <a:rPr lang="en-US" sz="3200" dirty="0" err="1"/>
              <a:t>desenvolveu</a:t>
            </a:r>
            <a:r>
              <a:rPr lang="en-US" sz="3200" dirty="0"/>
              <a:t> um </a:t>
            </a:r>
            <a:r>
              <a:rPr lang="en-US" sz="3200" dirty="0" err="1"/>
              <a:t>método</a:t>
            </a:r>
            <a:r>
              <a:rPr lang="en-US" sz="3200" dirty="0"/>
              <a:t> </a:t>
            </a:r>
            <a:r>
              <a:rPr lang="en-US" sz="3200" dirty="0" err="1"/>
              <a:t>que</a:t>
            </a:r>
            <a:r>
              <a:rPr lang="en-US" sz="3200" dirty="0"/>
              <a:t> </a:t>
            </a:r>
            <a:r>
              <a:rPr lang="en-US" sz="3200" dirty="0" err="1"/>
              <a:t>programava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de tear;</a:t>
            </a:r>
            <a:endParaRPr lang="x-none" sz="3200" dirty="0"/>
          </a:p>
          <a:p>
            <a:pPr algn="just"/>
            <a:r>
              <a:rPr lang="pt-BR" dirty="0"/>
              <a:t>Os cartões eram perfurados onde indicavam coordenadas para a máquina de tear funcionar;</a:t>
            </a:r>
          </a:p>
        </p:txBody>
      </p:sp>
      <p:pic>
        <p:nvPicPr>
          <p:cNvPr id="4" name="Picture 3" descr="Captura de Tela 2018-02-05 às 19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6" y="3274789"/>
            <a:ext cx="3358650" cy="3583211"/>
          </a:xfrm>
          <a:prstGeom prst="rect">
            <a:avLst/>
          </a:prstGeom>
        </p:spPr>
      </p:pic>
      <p:pic>
        <p:nvPicPr>
          <p:cNvPr id="7" name="Picture 6" descr="Captura de Tela 2018-02-05 às 19.45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485191"/>
            <a:ext cx="4679485" cy="33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5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200" dirty="0"/>
              <a:t>Em 1802, </a:t>
            </a:r>
            <a:r>
              <a:rPr lang="en-US" sz="3200" dirty="0"/>
              <a:t>Joseph Marie Jacquard </a:t>
            </a:r>
            <a:r>
              <a:rPr lang="en-US" sz="3200" dirty="0" err="1"/>
              <a:t>desenvolveu</a:t>
            </a:r>
            <a:r>
              <a:rPr lang="en-US" sz="3200" dirty="0"/>
              <a:t> um </a:t>
            </a:r>
            <a:r>
              <a:rPr lang="en-US" sz="3200" dirty="0" err="1"/>
              <a:t>método</a:t>
            </a:r>
            <a:r>
              <a:rPr lang="en-US" sz="3200" dirty="0"/>
              <a:t> </a:t>
            </a:r>
            <a:r>
              <a:rPr lang="en-US" sz="3200" dirty="0" err="1"/>
              <a:t>que</a:t>
            </a:r>
            <a:r>
              <a:rPr lang="en-US" sz="3200" dirty="0"/>
              <a:t> </a:t>
            </a:r>
            <a:r>
              <a:rPr lang="en-US" sz="3200" dirty="0" err="1"/>
              <a:t>programava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de tear;</a:t>
            </a:r>
            <a:endParaRPr lang="x-none" sz="3200" dirty="0"/>
          </a:p>
          <a:p>
            <a:pPr algn="just"/>
            <a:r>
              <a:rPr lang="pt-BR" dirty="0"/>
              <a:t>Os cartões eram perfurados onde indicavam coordenadas para a máquina de tear funcionar;</a:t>
            </a:r>
          </a:p>
        </p:txBody>
      </p:sp>
      <p:pic>
        <p:nvPicPr>
          <p:cNvPr id="7" name="Picture 6" descr="Captura de Tela 2018-02-05 às 19.4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" y="4467750"/>
            <a:ext cx="3311333" cy="2390250"/>
          </a:xfrm>
          <a:prstGeom prst="rect">
            <a:avLst/>
          </a:prstGeom>
        </p:spPr>
      </p:pic>
      <p:pic>
        <p:nvPicPr>
          <p:cNvPr id="9" name="Picture 8" descr="Captura de Tela 2018-02-05 às 19.4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68168"/>
            <a:ext cx="4904830" cy="36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6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pic>
        <p:nvPicPr>
          <p:cNvPr id="4" name="Picture 3" descr="220px-Charles_Babbage_1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42" y="3933056"/>
            <a:ext cx="2465470" cy="2924944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200" dirty="0"/>
              <a:t>Em 1822, Charles Babbage desenvolveu a “máquina diferencial”;</a:t>
            </a:r>
          </a:p>
          <a:p>
            <a:pPr algn="just"/>
            <a:r>
              <a:rPr lang="x-none" sz="3200" dirty="0"/>
              <a:t>Realiza cálculos trigonométricos e logarítmos, além das 4 operações básicas matemáticas;</a:t>
            </a:r>
          </a:p>
          <a:p>
            <a:pPr algn="just"/>
            <a:r>
              <a:rPr lang="x-none" sz="3200" dirty="0"/>
              <a:t> Utilizava o conceito de programação com cartões perfurados;</a:t>
            </a:r>
          </a:p>
          <a:p>
            <a:pPr marL="114300" indent="0" algn="just">
              <a:buNone/>
            </a:pPr>
            <a:endParaRPr lang="x-none" sz="3200" dirty="0"/>
          </a:p>
        </p:txBody>
      </p:sp>
    </p:spTree>
    <p:extLst>
      <p:ext uri="{BB962C8B-B14F-4D97-AF65-F5344CB8AC3E}">
        <p14:creationId xmlns:p14="http://schemas.microsoft.com/office/powerpoint/2010/main" val="8196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7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pic>
        <p:nvPicPr>
          <p:cNvPr id="4" name="Picture 3" descr="220px-Charles_Babbage_1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42" y="3933056"/>
            <a:ext cx="2465470" cy="2924944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200" dirty="0"/>
              <a:t>Em 1822, Charles Babbage desenvolveu a “máquina diferencial”;</a:t>
            </a:r>
          </a:p>
          <a:p>
            <a:pPr algn="just"/>
            <a:r>
              <a:rPr lang="x-none" sz="3200" dirty="0"/>
              <a:t>Realiza cálculos trigonométricos e logarítmos, além das 4 operações básicas matemáticas;</a:t>
            </a:r>
          </a:p>
          <a:p>
            <a:pPr algn="just"/>
            <a:r>
              <a:rPr lang="x-none" sz="3200" dirty="0"/>
              <a:t> Utilizava o conceito de programação com cartões perfurados;</a:t>
            </a:r>
          </a:p>
          <a:p>
            <a:pPr marL="114300" indent="0" algn="just">
              <a:buNone/>
            </a:pPr>
            <a:endParaRPr lang="x-none" sz="3200" dirty="0"/>
          </a:p>
        </p:txBody>
      </p:sp>
      <p:pic>
        <p:nvPicPr>
          <p:cNvPr id="6" name="Picture 5" descr="788px-Babbage_Difference_Engine_(Being_utilised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" y="0"/>
            <a:ext cx="9006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8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pic>
        <p:nvPicPr>
          <p:cNvPr id="4" name="Picture 3" descr="220px-Charles_Babbage_1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88432"/>
            <a:ext cx="2465470" cy="2924944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3200" dirty="0"/>
              <a:t>Ada Lovelace, primeira programadora da história;</a:t>
            </a:r>
          </a:p>
          <a:p>
            <a:pPr algn="just"/>
            <a:r>
              <a:rPr lang="x-none" sz="3200" dirty="0"/>
              <a:t>Companheira de trabalho de Charles Babbage.</a:t>
            </a:r>
          </a:p>
        </p:txBody>
      </p:sp>
      <p:pic>
        <p:nvPicPr>
          <p:cNvPr id="6" name="Picture 5" descr="ada-lovelace-20825279-1-4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04" y="2924944"/>
            <a:ext cx="3933056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0DA8C-7194-4565-9489-D8A4E4746A79}" type="datetime1">
              <a:rPr lang="pt-PT" smtClean="0"/>
              <a:t>06/08/2020</a:t>
            </a:fld>
            <a:endParaRPr lang="pt-PT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BFFF2-ADD1-4E5D-8472-07789A72C430}" type="slidenum">
              <a:rPr lang="pt-PT" smtClean="0"/>
              <a:t>9</a:t>
            </a:fld>
            <a:endParaRPr lang="pt-PT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404664"/>
            <a:ext cx="8460432" cy="8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 cap="all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As gerações dos computadores</a:t>
            </a:r>
            <a:endParaRPr lang="pt-PT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0" y="1268760"/>
            <a:ext cx="8460432" cy="5589240"/>
          </a:xfrm>
        </p:spPr>
        <p:txBody>
          <a:bodyPr anchor="t">
            <a:normAutofit/>
          </a:bodyPr>
          <a:lstStyle/>
          <a:p>
            <a:pPr algn="just"/>
            <a:r>
              <a:rPr lang="x-none" sz="2400" dirty="0"/>
              <a:t>Em 1880, Herman Holerith adaptou a ideia dos computadores da época em uma máquina que realizava o senso;</a:t>
            </a:r>
          </a:p>
          <a:p>
            <a:pPr algn="just"/>
            <a:r>
              <a:rPr lang="x-none" sz="2400" dirty="0"/>
              <a:t>Normalmente o senso demorava em média 8 anos para ser terminado, Herman diminui para 6;</a:t>
            </a:r>
          </a:p>
          <a:p>
            <a:pPr algn="just"/>
            <a:r>
              <a:rPr lang="x-none" sz="2400" dirty="0"/>
              <a:t>Em 1896 fundou a própria empresa e começou e ganhou o mundo com sua máquina de receciamento;</a:t>
            </a:r>
          </a:p>
          <a:p>
            <a:pPr algn="just"/>
            <a:r>
              <a:rPr lang="x-none" sz="2400" dirty="0"/>
              <a:t>Alguns anos depois a empresa passou a se chamar International Business Machine (IBM);</a:t>
            </a:r>
          </a:p>
        </p:txBody>
      </p:sp>
      <p:pic>
        <p:nvPicPr>
          <p:cNvPr id="7" name="Picture 6" descr="Captura de Tela 2018-02-05 às 20.0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54650"/>
            <a:ext cx="3241309" cy="2708920"/>
          </a:xfrm>
          <a:prstGeom prst="rect">
            <a:avLst/>
          </a:prstGeom>
        </p:spPr>
      </p:pic>
      <p:pic>
        <p:nvPicPr>
          <p:cNvPr id="9" name="Picture 8" descr="IBM+Logo+for+Acclaim+Profi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140968"/>
            <a:ext cx="475252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Personalizada 3">
      <a:dk1>
        <a:sysClr val="windowText" lastClr="000000"/>
      </a:dk1>
      <a:lt1>
        <a:sysClr val="window" lastClr="FFFFFF"/>
      </a:lt1>
      <a:dk2>
        <a:srgbClr val="021127"/>
      </a:dk2>
      <a:lt2>
        <a:srgbClr val="ACCBF9"/>
      </a:lt2>
      <a:accent1>
        <a:srgbClr val="074196"/>
      </a:accent1>
      <a:accent2>
        <a:srgbClr val="498DF1"/>
      </a:accent2>
      <a:accent3>
        <a:srgbClr val="FFFFFF"/>
      </a:accent3>
      <a:accent4>
        <a:srgbClr val="A9CBEE"/>
      </a:accent4>
      <a:accent5>
        <a:srgbClr val="84B2F6"/>
      </a:accent5>
      <a:accent6>
        <a:srgbClr val="9D90A0"/>
      </a:accent6>
      <a:hlink>
        <a:srgbClr val="021127"/>
      </a:hlink>
      <a:folHlink>
        <a:srgbClr val="FFFFFF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16387</TotalTime>
  <Words>1051</Words>
  <Application>Microsoft Office PowerPoint</Application>
  <PresentationFormat>Apresentação na tela (4:3)</PresentationFormat>
  <Paragraphs>164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</vt:lpstr>
      <vt:lpstr>Adjacência</vt:lpstr>
      <vt:lpstr>AMC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#Dúvidas?</vt:lpstr>
      <vt:lpstr>#Atividade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iCloud</dc:title>
  <dc:creator>Jefferson Alencar</dc:creator>
  <cp:lastModifiedBy>Luis Felipe</cp:lastModifiedBy>
  <cp:revision>302</cp:revision>
  <dcterms:created xsi:type="dcterms:W3CDTF">2013-02-27T13:06:01Z</dcterms:created>
  <dcterms:modified xsi:type="dcterms:W3CDTF">2020-08-06T20:22:29Z</dcterms:modified>
</cp:coreProperties>
</file>